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E9FA1-BF3A-4FB1-863A-6C82D099D137}" type="datetimeFigureOut">
              <a:rPr lang="ar-IQ" smtClean="0"/>
              <a:pPr/>
              <a:t>19/05/1436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مقدمة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mtClean="0"/>
              <a:t>آلية كتابة التقرير الذاتي لأقسام كلية التربية للبنات لغرض البدء بكتابة التقرير الذاتي للقسم ينبغي إتباع الخطوات العلمية الأتي </a:t>
            </a:r>
          </a:p>
          <a:p>
            <a:endParaRPr lang="ar-IQ" smtClean="0"/>
          </a:p>
          <a:p>
            <a:r>
              <a:rPr lang="ar-IQ" smtClean="0"/>
              <a:t> </a:t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سادسا- التعليم والتعلم </a:t>
            </a:r>
            <a:r>
              <a:rPr lang="ar-IQ" dirty="0" err="1" smtClean="0"/>
              <a:t>والتقيم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يتطلب هذا المحور الإجابة عن التساؤلات الآتية </a:t>
            </a:r>
          </a:p>
          <a:p>
            <a:r>
              <a:rPr lang="ar-IQ" dirty="0" smtClean="0"/>
              <a:t>ما هي نسبة عدد أعضاء هيئة التدريس في القسم اللذين يقومون بتدريس طالبات الدراسة الأولية </a:t>
            </a:r>
          </a:p>
          <a:p>
            <a:r>
              <a:rPr lang="ar-IQ" dirty="0" smtClean="0"/>
              <a:t>ما هي نسبة عدد أعضاء هيئة التدريس في القسم اللذين يقومون بتدريس طالبات الدراسة العليا </a:t>
            </a:r>
            <a:r>
              <a:rPr lang="ar-IQ" dirty="0" smtClean="0"/>
              <a:t>وبالإمكان </a:t>
            </a:r>
            <a:r>
              <a:rPr lang="ar-IQ" dirty="0" smtClean="0"/>
              <a:t>وضع هذه البيانات في جدول(2)وجدول(3)</a:t>
            </a:r>
          </a:p>
          <a:p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البيانات </a:t>
            </a:r>
            <a:r>
              <a:rPr lang="ar-IQ" dirty="0" smtClean="0"/>
              <a:t>الإحصائية </a:t>
            </a:r>
            <a:r>
              <a:rPr lang="ar-IQ" dirty="0" smtClean="0"/>
              <a:t>تتضمن </a:t>
            </a:r>
            <a:r>
              <a:rPr lang="ar-IQ" dirty="0" smtClean="0"/>
              <a:t>أولا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جدول(2) يمثل </a:t>
            </a:r>
            <a:r>
              <a:rPr lang="ar-IQ" dirty="0" smtClean="0"/>
              <a:t>أعداد التدريسيين </a:t>
            </a:r>
            <a:r>
              <a:rPr lang="ar-IQ" dirty="0" smtClean="0"/>
              <a:t>وطالبات الدراسة </a:t>
            </a:r>
            <a:r>
              <a:rPr lang="ar-IQ" dirty="0" smtClean="0"/>
              <a:t>الأولية </a:t>
            </a:r>
            <a:r>
              <a:rPr lang="ar-IQ" dirty="0" smtClean="0"/>
              <a:t>للعام 2014-2015 لقسم الخدمة الاجتماعية </a:t>
            </a:r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000232" y="2857496"/>
          <a:ext cx="6096000" cy="1554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7174"/>
                <a:gridCol w="1871226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</a:t>
                      </a:r>
                      <a:r>
                        <a:rPr lang="ar-IQ" dirty="0" smtClean="0"/>
                        <a:t>التدريسيين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طالبات الدراسة </a:t>
                      </a:r>
                      <a:r>
                        <a:rPr lang="ar-IQ" dirty="0" smtClean="0"/>
                        <a:t>الأولية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نسبة </a:t>
                      </a:r>
                      <a:r>
                        <a:rPr lang="ar-IQ" dirty="0" smtClean="0"/>
                        <a:t>التدريسيين </a:t>
                      </a:r>
                      <a:r>
                        <a:rPr lang="ar-IQ" dirty="0" smtClean="0"/>
                        <a:t>للطالبات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الخدمة الاجتماعية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120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4</a:t>
                      </a:r>
                    </a:p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البيانات </a:t>
            </a:r>
            <a:r>
              <a:rPr lang="ar-IQ" dirty="0" smtClean="0"/>
              <a:t>الإحصائية </a:t>
            </a:r>
            <a:r>
              <a:rPr lang="ar-IQ" dirty="0" smtClean="0"/>
              <a:t>تتضمن </a:t>
            </a:r>
            <a:r>
              <a:rPr lang="ar-IQ" dirty="0" smtClean="0"/>
              <a:t>أولا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جدول(3 ) يمثل </a:t>
            </a:r>
            <a:r>
              <a:rPr lang="ar-IQ" dirty="0" smtClean="0"/>
              <a:t>أعداد التدريسيين </a:t>
            </a:r>
            <a:r>
              <a:rPr lang="ar-IQ" dirty="0" smtClean="0"/>
              <a:t>وطالبات الدراسة العليا للعام 2014-2015 لقسم الخدمة الاجتماعية </a:t>
            </a:r>
          </a:p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285852" y="3000372"/>
          <a:ext cx="7167570" cy="101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28224"/>
                <a:gridCol w="2238804"/>
                <a:gridCol w="1433514"/>
                <a:gridCol w="1433514"/>
                <a:gridCol w="143351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</a:t>
                      </a:r>
                      <a:r>
                        <a:rPr lang="ar-IQ" dirty="0" smtClean="0"/>
                        <a:t>التدريسيين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الطالبات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نسبة </a:t>
                      </a:r>
                      <a:r>
                        <a:rPr lang="ar-IQ" dirty="0" err="1" smtClean="0"/>
                        <a:t>التدريسين</a:t>
                      </a:r>
                      <a:r>
                        <a:rPr lang="ar-IQ" dirty="0" smtClean="0"/>
                        <a:t> </a:t>
                      </a:r>
                      <a:r>
                        <a:rPr lang="ar-IQ" dirty="0" smtClean="0"/>
                        <a:t>للطالبات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الاقتصاد المنزلي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مواصفات(الطلبة ) الطالبات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عمل جدول (4) يتضمن مواصفات الطالبات ( العمر- النوع الاجتماعي –مؤهلات القبول في القسم –المرحلة - درجة الطالبات النهائية لكل مرحلة ( من 1 </a:t>
            </a:r>
            <a:r>
              <a:rPr lang="ar-IQ" dirty="0" smtClean="0"/>
              <a:t>إلى </a:t>
            </a:r>
            <a:r>
              <a:rPr lang="ar-IQ" dirty="0" smtClean="0"/>
              <a:t>4 ) </a:t>
            </a:r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57158" y="3429000"/>
          <a:ext cx="8429684" cy="30946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6784"/>
                <a:gridCol w="760164"/>
                <a:gridCol w="809620"/>
                <a:gridCol w="1022630"/>
                <a:gridCol w="852476"/>
                <a:gridCol w="766335"/>
                <a:gridCol w="766335"/>
                <a:gridCol w="766335"/>
                <a:gridCol w="766335"/>
                <a:gridCol w="766335"/>
                <a:gridCol w="766335"/>
              </a:tblGrid>
              <a:tr h="678661"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المرحلة  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العدد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النوع </a:t>
                      </a:r>
                    </a:p>
                    <a:p>
                      <a:pPr rtl="1"/>
                      <a:r>
                        <a:rPr lang="ar-IQ" dirty="0" smtClean="0"/>
                        <a:t>الاجتماعي 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مؤهلات </a:t>
                      </a:r>
                    </a:p>
                    <a:p>
                      <a:pPr rtl="1"/>
                      <a:r>
                        <a:rPr lang="ar-IQ" dirty="0" smtClean="0"/>
                        <a:t>القبول 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المواليد</a:t>
                      </a:r>
                      <a:endParaRPr lang="ar-IQ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عدد الدرجــــات النهائية لطالبات المرحلة </a:t>
                      </a:r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661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الامتياز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جيد جدا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جيد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متوسط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مقبول 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الأولى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60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إناث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المعدل</a:t>
                      </a:r>
                    </a:p>
                    <a:p>
                      <a:pPr rtl="1"/>
                      <a:r>
                        <a:rPr lang="ar-IQ" dirty="0" smtClean="0"/>
                        <a:t>المقابلة</a:t>
                      </a:r>
                    </a:p>
                    <a:p>
                      <a:pPr rtl="1"/>
                      <a:r>
                        <a:rPr lang="ar-IQ" dirty="0" smtClean="0"/>
                        <a:t>امتحان تنافسي</a:t>
                      </a:r>
                    </a:p>
                    <a:p>
                      <a:pPr rtl="1"/>
                      <a:r>
                        <a:rPr lang="ar-IQ" dirty="0" smtClean="0"/>
                        <a:t>قبول مركزي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1997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5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عدد طلبات القبول في القسم مقابل العدد المقبول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عمل جدول (5) </a:t>
            </a:r>
            <a:r>
              <a:rPr lang="ar-IQ" dirty="0" smtClean="0"/>
              <a:t>و</a:t>
            </a:r>
            <a:r>
              <a:rPr lang="ar-IQ" dirty="0" smtClean="0"/>
              <a:t>( 6 ) يوضح </a:t>
            </a:r>
            <a:r>
              <a:rPr lang="ar-IQ" dirty="0" smtClean="0"/>
              <a:t>أعداد </a:t>
            </a:r>
            <a:r>
              <a:rPr lang="ar-IQ" dirty="0" smtClean="0"/>
              <a:t>الطلبات المقدمة لغرض القبول في القسم  مقابل العدد الحقيقي للقبول للدراستين </a:t>
            </a:r>
            <a:r>
              <a:rPr lang="ar-IQ" dirty="0" smtClean="0"/>
              <a:t>الأولية </a:t>
            </a:r>
            <a:r>
              <a:rPr lang="ar-IQ" dirty="0" smtClean="0"/>
              <a:t>والعليا (ماجستير ودكتوراه ) بشكل منفصل ومفصل 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جدول(5) عدد الطلبات المقدمة للقسم والعدد الحقيقي للقبول للعام الدراسي 2014-2015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2336"/>
                <a:gridCol w="1291062"/>
                <a:gridCol w="821310"/>
                <a:gridCol w="1508402"/>
                <a:gridCol w="2353092"/>
                <a:gridCol w="177339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المرحلة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العام الدراسي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الطلبات المقدمة للقسم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العدد الحقيقي للقبول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اللغة العربية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الأولى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2014-2015 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70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جدول(7) نسب النجاح للمراحل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عمل جدول يتضمن </a:t>
            </a:r>
            <a:r>
              <a:rPr lang="ar-IQ" dirty="0" smtClean="0"/>
              <a:t>أعداد </a:t>
            </a:r>
            <a:r>
              <a:rPr lang="ar-IQ" dirty="0" smtClean="0"/>
              <a:t>الطالبات في كل مرحلة ونسب الناجحات والراسبات والمنتقلات والتاركات للدراسة </a:t>
            </a:r>
          </a:p>
          <a:p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جدول(7) نسب نجاح المرحلة </a:t>
            </a:r>
            <a:r>
              <a:rPr lang="ar-IQ" dirty="0" smtClean="0"/>
              <a:t>الأولى </a:t>
            </a:r>
            <a:r>
              <a:rPr lang="ar-IQ" dirty="0" smtClean="0"/>
              <a:t>للعام الدراسي 2013-2014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01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0648"/>
                <a:gridCol w="1117448"/>
                <a:gridCol w="777580"/>
                <a:gridCol w="916126"/>
                <a:gridCol w="1290198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المرحلة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dirty="0" smtClean="0"/>
                        <a:t>العدد الكلي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العام الدراسي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</a:t>
                      </a:r>
                    </a:p>
                    <a:p>
                      <a:pPr rtl="1"/>
                      <a:r>
                        <a:rPr lang="ar-IQ" dirty="0" smtClean="0"/>
                        <a:t>الناجحات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</a:t>
                      </a:r>
                    </a:p>
                    <a:p>
                      <a:pPr rtl="1"/>
                      <a:r>
                        <a:rPr lang="ar-IQ" dirty="0" smtClean="0"/>
                        <a:t>الراسبات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</a:t>
                      </a:r>
                    </a:p>
                    <a:p>
                      <a:pPr rtl="1"/>
                      <a:r>
                        <a:rPr lang="ar-IQ" dirty="0" smtClean="0"/>
                        <a:t>المنقولات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</a:t>
                      </a:r>
                    </a:p>
                    <a:p>
                      <a:pPr rtl="1"/>
                      <a:r>
                        <a:rPr lang="ar-IQ" dirty="0" smtClean="0"/>
                        <a:t>التاركات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علوم القران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الأولى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dirty="0" smtClean="0"/>
                        <a:t>50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2013-2014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40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سابعا- مخرجات التعليم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يتضمن هذا المحور سرد بالتفصيل عن مخرجات التعليم </a:t>
            </a:r>
            <a:r>
              <a:rPr lang="ar-IQ" dirty="0" smtClean="0"/>
              <a:t>للأقسام </a:t>
            </a:r>
            <a:r>
              <a:rPr lang="ar-IQ" dirty="0" smtClean="0"/>
              <a:t>وذلك من خلال عمل جداول توضح ذلك لكل مرحلة عن طريق </a:t>
            </a:r>
            <a:r>
              <a:rPr lang="ar-IQ" dirty="0" smtClean="0"/>
              <a:t>الإجابة </a:t>
            </a:r>
            <a:r>
              <a:rPr lang="ar-IQ" dirty="0" smtClean="0"/>
              <a:t>عن </a:t>
            </a:r>
            <a:r>
              <a:rPr lang="ar-IQ" dirty="0" smtClean="0"/>
              <a:t>الأسئلة الآتية </a:t>
            </a:r>
            <a:endParaRPr lang="ar-IQ" dirty="0" smtClean="0"/>
          </a:p>
          <a:p>
            <a:r>
              <a:rPr lang="ar-IQ" dirty="0" smtClean="0"/>
              <a:t>كم عدد الطلبة ( الطالبات ) المسجلات مثلا في المرحلة </a:t>
            </a:r>
            <a:r>
              <a:rPr lang="ar-IQ" dirty="0" smtClean="0"/>
              <a:t>الأولى </a:t>
            </a:r>
            <a:r>
              <a:rPr lang="ar-IQ" dirty="0" smtClean="0"/>
              <a:t>؟ </a:t>
            </a:r>
          </a:p>
          <a:p>
            <a:r>
              <a:rPr lang="ar-IQ" dirty="0" smtClean="0"/>
              <a:t>كم تخرج منها ( </a:t>
            </a:r>
            <a:r>
              <a:rPr lang="ar-IQ" dirty="0" smtClean="0"/>
              <a:t>أي </a:t>
            </a:r>
            <a:r>
              <a:rPr lang="ar-IQ" dirty="0" smtClean="0"/>
              <a:t>انتقلت </a:t>
            </a:r>
            <a:r>
              <a:rPr lang="ar-IQ" dirty="0" smtClean="0"/>
              <a:t>إلى </a:t>
            </a:r>
            <a:r>
              <a:rPr lang="ar-IQ" dirty="0" smtClean="0"/>
              <a:t>المرحلة الثانية ) وهكذا .....</a:t>
            </a:r>
          </a:p>
          <a:p>
            <a:r>
              <a:rPr lang="ar-IQ" dirty="0" smtClean="0"/>
              <a:t>جدول يوضح عدد الساعات المعتمدة للتخرج  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مثال جدول(8) يوضح مخرجات التعليم للمرحلة </a:t>
            </a:r>
            <a:r>
              <a:rPr lang="ar-IQ" dirty="0" smtClean="0"/>
              <a:t>الأولى </a:t>
            </a:r>
            <a:r>
              <a:rPr lang="ar-IQ" dirty="0" smtClean="0"/>
              <a:t>في قسم الحاسبات للعام الدراسي 2013-2014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01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7754"/>
                <a:gridCol w="1212266"/>
                <a:gridCol w="4422180"/>
                <a:gridCol w="20574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الطالبات المسجلات في المرحلة </a:t>
                      </a:r>
                      <a:r>
                        <a:rPr lang="ar-IQ" dirty="0" smtClean="0"/>
                        <a:t>الأولى </a:t>
                      </a:r>
                      <a:r>
                        <a:rPr lang="ar-IQ" dirty="0" smtClean="0"/>
                        <a:t>للعام الدراسي </a:t>
                      </a:r>
                    </a:p>
                    <a:p>
                      <a:pPr algn="ctr" rtl="1"/>
                      <a:r>
                        <a:rPr lang="ar-IQ" dirty="0" smtClean="0"/>
                        <a:t>2013-2014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الطالبات المتخرجات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الحاسبات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50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خطوات كتابة التقرير الذاتي للقسم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>أولا- مقدمة عامة ومختصرة عن القسم</a:t>
            </a:r>
          </a:p>
          <a:p>
            <a:r>
              <a:rPr lang="ar-IQ" sz="2400" dirty="0" smtClean="0"/>
              <a:t>ثانيا- أهداف القسم </a:t>
            </a:r>
          </a:p>
          <a:p>
            <a:r>
              <a:rPr lang="ar-IQ" sz="2400" dirty="0" smtClean="0"/>
              <a:t>ثالثا- التنظيم الإداري للقسم</a:t>
            </a:r>
          </a:p>
          <a:p>
            <a:r>
              <a:rPr lang="ar-IQ" sz="2400" dirty="0" smtClean="0"/>
              <a:t>رابعا- الأهداف التعليمية لبرنامج القسم</a:t>
            </a:r>
          </a:p>
          <a:p>
            <a:r>
              <a:rPr lang="ar-IQ" sz="2400" dirty="0" smtClean="0"/>
              <a:t>خامسا- الموظفون والمرافق المقدمة ( الخدمات ) المقدمة للقسم</a:t>
            </a:r>
          </a:p>
          <a:p>
            <a:r>
              <a:rPr lang="ar-IQ" sz="2400" dirty="0" smtClean="0"/>
              <a:t>سادسا- التعليم والتعلم </a:t>
            </a:r>
            <a:r>
              <a:rPr lang="ar-IQ" sz="2400" dirty="0" smtClean="0"/>
              <a:t>والتقييم </a:t>
            </a:r>
            <a:endParaRPr lang="ar-IQ" sz="2400" dirty="0" smtClean="0"/>
          </a:p>
          <a:p>
            <a:r>
              <a:rPr lang="ar-IQ" sz="2400" dirty="0" smtClean="0"/>
              <a:t>سابعا- مخرجات التعليم</a:t>
            </a:r>
          </a:p>
          <a:p>
            <a:r>
              <a:rPr lang="ar-IQ" sz="2400" dirty="0" smtClean="0"/>
              <a:t>ثامنا- تطوير ومراجعة المناهج</a:t>
            </a:r>
          </a:p>
          <a:p>
            <a:r>
              <a:rPr lang="ar-IQ" sz="2400" dirty="0" smtClean="0"/>
              <a:t>تاسعا- البحث العلمي</a:t>
            </a:r>
          </a:p>
          <a:p>
            <a:r>
              <a:rPr lang="ar-IQ" sz="2400" dirty="0" smtClean="0"/>
              <a:t>عاشرا- إدارة الجودة والتحسين</a:t>
            </a:r>
          </a:p>
          <a:p>
            <a:r>
              <a:rPr lang="ar-IQ" sz="2400" dirty="0" smtClean="0"/>
              <a:t>حادي عشر- تحليل سوات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جدول(9) عدد الساعات المعتمدة للحصول </a:t>
            </a:r>
            <a:br>
              <a:rPr lang="ar-IQ" dirty="0" smtClean="0"/>
            </a:br>
            <a:r>
              <a:rPr lang="ar-IQ" dirty="0" smtClean="0"/>
              <a:t>على التخرج 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مثال جدول(9) عدد ساعات المعتمدة للحصول على شهادة </a:t>
            </a:r>
            <a:r>
              <a:rPr lang="ar-IQ" dirty="0" smtClean="0"/>
              <a:t>البكالوريوس  </a:t>
            </a:r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000102" y="2928934"/>
          <a:ext cx="7310443" cy="15001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7271"/>
                <a:gridCol w="978904"/>
                <a:gridCol w="832998"/>
                <a:gridCol w="1117448"/>
                <a:gridCol w="1156846"/>
                <a:gridCol w="1532627"/>
                <a:gridCol w="1044349"/>
              </a:tblGrid>
              <a:tr h="949874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المرحلة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المواد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الوحدات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الساعات في </a:t>
                      </a:r>
                    </a:p>
                    <a:p>
                      <a:pPr rtl="1"/>
                      <a:r>
                        <a:rPr lang="ar-IQ" dirty="0" smtClean="0"/>
                        <a:t>الأسبوع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50324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الجغرافية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الأولى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ثامنا-1- تطوير ومراجعة المناهج</a:t>
            </a:r>
            <a:br>
              <a:rPr lang="ar-IQ" dirty="0" smtClean="0"/>
            </a:br>
            <a:r>
              <a:rPr lang="ar-IQ" dirty="0" smtClean="0"/>
              <a:t>جدول(10) يبين تطوير ومراجعة المناهج </a:t>
            </a:r>
            <a:br>
              <a:rPr lang="ar-IQ" dirty="0" smtClean="0"/>
            </a:b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8171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092995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المرحلة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المواد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أسماء </a:t>
                      </a:r>
                      <a:r>
                        <a:rPr lang="ar-IQ" dirty="0" smtClean="0"/>
                        <a:t>المواد الخاصة بالمرحلة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رمز المواد الدراسية الخاصة بالمرحلة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الوحدات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الساعات في </a:t>
                      </a:r>
                      <a:r>
                        <a:rPr lang="ar-IQ" dirty="0" smtClean="0"/>
                        <a:t>الأسبوع</a:t>
                      </a:r>
                      <a:endParaRPr lang="ar-IQ" dirty="0"/>
                    </a:p>
                  </a:txBody>
                  <a:tcPr/>
                </a:tc>
              </a:tr>
              <a:tr h="1092995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الجغرافية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الأولى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جدول(11) يشير </a:t>
            </a:r>
            <a:r>
              <a:rPr lang="ar-IQ" dirty="0" smtClean="0"/>
              <a:t>إلى </a:t>
            </a:r>
            <a:r>
              <a:rPr lang="ar-IQ" dirty="0" smtClean="0"/>
              <a:t>اللجة المعنية في مراجعة وتطوير المناهج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9716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985838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أسماء </a:t>
                      </a:r>
                      <a:r>
                        <a:rPr lang="ar-IQ" dirty="0" smtClean="0"/>
                        <a:t>اللجنة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اللقب العلمي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الاختصاص العام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الاختصاص الدقيق  </a:t>
                      </a:r>
                      <a:endParaRPr lang="ar-IQ" dirty="0"/>
                    </a:p>
                  </a:txBody>
                  <a:tcPr/>
                </a:tc>
              </a:tr>
              <a:tr h="98583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تاسعا- البحث العلمي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جدول(12) يبين البحوث المنشورة محليا وعربيا وعالميا </a:t>
            </a:r>
          </a:p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000101" y="2428868"/>
          <a:ext cx="7024690" cy="16691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6284"/>
                <a:gridCol w="643322"/>
                <a:gridCol w="1067801"/>
                <a:gridCol w="702469"/>
                <a:gridCol w="702469"/>
                <a:gridCol w="702469"/>
                <a:gridCol w="702469"/>
                <a:gridCol w="702469"/>
                <a:gridCol w="702469"/>
                <a:gridCol w="702469"/>
              </a:tblGrid>
              <a:tr h="410769">
                <a:tc rowSpan="3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</a:t>
                      </a:r>
                      <a:endParaRPr lang="ar-IQ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البحث </a:t>
                      </a:r>
                    </a:p>
                    <a:p>
                      <a:pPr rtl="1"/>
                      <a:r>
                        <a:rPr lang="ar-IQ" dirty="0" smtClean="0"/>
                        <a:t>المنشور</a:t>
                      </a:r>
                      <a:endParaRPr lang="ar-IQ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مكان النشر </a:t>
                      </a:r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</a:t>
                      </a:r>
                    </a:p>
                    <a:p>
                      <a:pPr rtl="1"/>
                      <a:r>
                        <a:rPr lang="ar-IQ" dirty="0" smtClean="0"/>
                        <a:t>الباحث </a:t>
                      </a:r>
                      <a:endParaRPr lang="ar-IQ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العدد الكلي للأبحاث </a:t>
                      </a:r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محليا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عربيا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عالميا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13242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محليا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عربيا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عالميا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عاشرا- إدارة الجودة والتحسين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لا يوجد </a:t>
            </a:r>
            <a:r>
              <a:rPr lang="ar-IQ" dirty="0" smtClean="0"/>
              <a:t>في الوقت الحاضر لجنة اعتماد يتعامل معها القسم 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حادي عشر- تحليل سوات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يتضمن تحليل سوات </a:t>
            </a:r>
            <a:r>
              <a:rPr lang="ar-IQ" dirty="0" smtClean="0"/>
              <a:t>الإجابة </a:t>
            </a:r>
            <a:r>
              <a:rPr lang="ar-IQ" dirty="0" smtClean="0"/>
              <a:t>على </a:t>
            </a:r>
            <a:r>
              <a:rPr lang="ar-IQ" dirty="0" smtClean="0"/>
              <a:t>الأسئلة الآتية </a:t>
            </a:r>
            <a:endParaRPr lang="ar-IQ" dirty="0" smtClean="0"/>
          </a:p>
          <a:p>
            <a:r>
              <a:rPr lang="ar-IQ" dirty="0" smtClean="0"/>
              <a:t>ما هي نقاط القوة التي يتمتع بها القسم ؟ تذكر </a:t>
            </a:r>
          </a:p>
          <a:p>
            <a:r>
              <a:rPr lang="ar-IQ" dirty="0" smtClean="0"/>
              <a:t>ما هي نقاط الضعف التي شخصت من قبل القسم ؟ تذكر </a:t>
            </a:r>
          </a:p>
          <a:p>
            <a:r>
              <a:rPr lang="ar-IQ" u="sng" dirty="0" smtClean="0"/>
              <a:t>الفرص والتهديدات </a:t>
            </a:r>
            <a:endParaRPr lang="ar-IQ" u="sng" dirty="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جدول(13) يوضح نقاط القوة للقسم وضعفه واهم الفرص التي توفرت للقسم والتهديدات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01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نقاط القوة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نقاط الضعف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الفرص المتوفرة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التهديدات التي يواجهها القسم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في الختام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نشكر لكم حضوركم ونتمنى للجميع الموفقية  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أولا-مقدمة عامة عن القسم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قسم التربية وعلم النفس :</a:t>
            </a:r>
          </a:p>
          <a:p>
            <a:r>
              <a:rPr lang="ar-IQ" dirty="0" smtClean="0"/>
              <a:t>      يعد قسم التربية وعلم النفس احد </a:t>
            </a:r>
            <a:r>
              <a:rPr lang="ar-IQ" dirty="0" smtClean="0"/>
              <a:t>أقسام </a:t>
            </a:r>
            <a:r>
              <a:rPr lang="ar-IQ" dirty="0" smtClean="0"/>
              <a:t>كلية التربية للبنات . </a:t>
            </a:r>
            <a:r>
              <a:rPr lang="ar-IQ" dirty="0" smtClean="0"/>
              <a:t>تأسس </a:t>
            </a:r>
            <a:r>
              <a:rPr lang="ar-IQ" dirty="0" smtClean="0"/>
              <a:t>سنة . مدة الدراسة </a:t>
            </a:r>
            <a:r>
              <a:rPr lang="ar-IQ" dirty="0" smtClean="0"/>
              <a:t>الأولية </a:t>
            </a:r>
            <a:r>
              <a:rPr lang="ar-IQ" dirty="0" smtClean="0"/>
              <a:t>فيه </a:t>
            </a:r>
            <a:r>
              <a:rPr lang="ar-IQ" dirty="0" smtClean="0"/>
              <a:t>أربع </a:t>
            </a:r>
            <a:r>
              <a:rPr lang="ar-IQ" dirty="0" smtClean="0"/>
              <a:t>سنوات يمكن للمتخرجة من هذا القسم العمل في </a:t>
            </a:r>
            <a:r>
              <a:rPr lang="ar-IQ" dirty="0" smtClean="0"/>
              <a:t>مهنة </a:t>
            </a:r>
            <a:r>
              <a:rPr lang="ar-IQ" dirty="0" smtClean="0"/>
              <a:t>التدريس وذلك من خلال تدريسها لمادة التربية وعلم النفس للصف الخامس </a:t>
            </a:r>
            <a:r>
              <a:rPr lang="ar-IQ" dirty="0" smtClean="0"/>
              <a:t>الأدبي </a:t>
            </a:r>
            <a:r>
              <a:rPr lang="ar-IQ" dirty="0" smtClean="0"/>
              <a:t>. يمنح القسم شهادة الماجستير في اختصاصات عديدة منها علم النفس التربوي وطرائق تدريس التاريخ والجغرافية فضلا عن الاختصاصات </a:t>
            </a:r>
            <a:r>
              <a:rPr lang="ar-IQ" dirty="0" smtClean="0"/>
              <a:t>الأخرى </a:t>
            </a:r>
            <a:r>
              <a:rPr lang="ar-IQ" dirty="0" smtClean="0"/>
              <a:t>. 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ثانيا- أهداف القسم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يمكنكم الحصول على </a:t>
            </a:r>
            <a:r>
              <a:rPr lang="ar-IQ" dirty="0" smtClean="0"/>
              <a:t>أهداف </a:t>
            </a:r>
            <a:r>
              <a:rPr lang="ar-IQ" dirty="0" smtClean="0"/>
              <a:t>القسم من خلال الاطلاع على دليل كلية التربية للبنات 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ثالثا- التنظيم </a:t>
            </a:r>
            <a:r>
              <a:rPr lang="ar-IQ" dirty="0" smtClean="0"/>
              <a:t>الإداري </a:t>
            </a:r>
            <a:r>
              <a:rPr lang="ar-IQ" dirty="0" smtClean="0"/>
              <a:t>للقسم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يتضمن التنظيم </a:t>
            </a:r>
            <a:r>
              <a:rPr lang="ar-IQ" dirty="0" smtClean="0"/>
              <a:t>الإداري </a:t>
            </a:r>
            <a:r>
              <a:rPr lang="ar-IQ" dirty="0" smtClean="0"/>
              <a:t>للقسم المعلومات </a:t>
            </a:r>
            <a:r>
              <a:rPr lang="ar-IQ" dirty="0" smtClean="0"/>
              <a:t>الآتية </a:t>
            </a:r>
            <a:endParaRPr lang="ar-IQ" dirty="0" smtClean="0"/>
          </a:p>
          <a:p>
            <a:r>
              <a:rPr lang="ar-IQ" dirty="0" smtClean="0"/>
              <a:t>معلومات تعريفية عن رئيس القسم </a:t>
            </a:r>
          </a:p>
          <a:p>
            <a:r>
              <a:rPr lang="ar-IQ" dirty="0" smtClean="0"/>
              <a:t>عمل مخطط يوضح الهيكلية </a:t>
            </a:r>
            <a:r>
              <a:rPr lang="ar-IQ" dirty="0" smtClean="0"/>
              <a:t>الإداري </a:t>
            </a:r>
            <a:r>
              <a:rPr lang="ar-IQ" dirty="0" smtClean="0"/>
              <a:t>للقسم  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رابعا- الأهداف التعليمية لبرنامج القسم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يتضمن هذا المحور المعلومات </a:t>
            </a:r>
            <a:r>
              <a:rPr lang="ar-IQ" dirty="0" smtClean="0"/>
              <a:t>الآتية </a:t>
            </a:r>
            <a:endParaRPr lang="ar-IQ" dirty="0" smtClean="0"/>
          </a:p>
          <a:p>
            <a:r>
              <a:rPr lang="ar-IQ" dirty="0" smtClean="0"/>
              <a:t>رسالة القسم </a:t>
            </a:r>
          </a:p>
          <a:p>
            <a:r>
              <a:rPr lang="ar-IQ" dirty="0" smtClean="0"/>
              <a:t>أهداف </a:t>
            </a:r>
            <a:r>
              <a:rPr lang="ar-IQ" dirty="0" smtClean="0"/>
              <a:t>التعليم والتعلم </a:t>
            </a:r>
          </a:p>
          <a:p>
            <a:r>
              <a:rPr lang="ar-IQ" dirty="0" smtClean="0"/>
              <a:t>مدى تناسق </a:t>
            </a:r>
            <a:r>
              <a:rPr lang="ar-IQ" dirty="0" smtClean="0"/>
              <a:t>أهداف </a:t>
            </a:r>
            <a:r>
              <a:rPr lang="ar-IQ" dirty="0" smtClean="0"/>
              <a:t>القسم التعليمية مع رسالة الكلية </a:t>
            </a:r>
          </a:p>
          <a:p>
            <a:r>
              <a:rPr lang="ar-IQ" dirty="0" smtClean="0"/>
              <a:t>محتويات البرنامج يشمل على </a:t>
            </a:r>
            <a:r>
              <a:rPr lang="ar-IQ" dirty="0" smtClean="0"/>
              <a:t>الأتي/ </a:t>
            </a:r>
            <a:endParaRPr lang="ar-IQ" dirty="0" smtClean="0"/>
          </a:p>
          <a:p>
            <a:r>
              <a:rPr lang="ar-IQ" dirty="0" smtClean="0"/>
              <a:t>البكالوريوس </a:t>
            </a:r>
            <a:r>
              <a:rPr lang="ar-IQ" dirty="0" smtClean="0"/>
              <a:t>– </a:t>
            </a:r>
            <a:r>
              <a:rPr lang="ar-IQ" dirty="0" smtClean="0"/>
              <a:t>أسماء </a:t>
            </a:r>
            <a:r>
              <a:rPr lang="ar-IQ" dirty="0" smtClean="0"/>
              <a:t>المواد الدراسية لكل مرحلة وعدد ساعاتها </a:t>
            </a:r>
          </a:p>
          <a:p>
            <a:r>
              <a:rPr lang="ar-IQ" dirty="0" smtClean="0"/>
              <a:t>دبلوم </a:t>
            </a:r>
          </a:p>
          <a:p>
            <a:r>
              <a:rPr lang="ar-IQ" dirty="0" smtClean="0"/>
              <a:t>ماجستير </a:t>
            </a:r>
          </a:p>
          <a:p>
            <a:r>
              <a:rPr lang="ar-IQ" dirty="0" smtClean="0"/>
              <a:t>دكتوراه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خامسا- الموظفون والمرافق المقدمة  </a:t>
            </a:r>
            <a:br>
              <a:rPr lang="ar-IQ" dirty="0" smtClean="0"/>
            </a:br>
            <a:r>
              <a:rPr lang="ar-IQ" dirty="0" smtClean="0"/>
              <a:t>( الخدمات ) المقدمة للقسم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يحتوي هذا المحور على أ-المعلومات التي يمكننا وضعها في جدول (1) يوضح بيانات عن </a:t>
            </a:r>
            <a:r>
              <a:rPr lang="ar-IQ" dirty="0" smtClean="0"/>
              <a:t>أعداد </a:t>
            </a:r>
            <a:r>
              <a:rPr lang="ar-IQ" dirty="0" smtClean="0"/>
              <a:t>الموظفون </a:t>
            </a:r>
          </a:p>
          <a:p>
            <a:r>
              <a:rPr lang="ar-IQ" dirty="0" smtClean="0"/>
              <a:t>جدول(1) يمثل البيانات عن موظفين القسم 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071537" y="3464560"/>
          <a:ext cx="7572429" cy="1463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2996"/>
                <a:gridCol w="754202"/>
                <a:gridCol w="1022632"/>
                <a:gridCol w="919141"/>
                <a:gridCol w="757243"/>
                <a:gridCol w="905738"/>
                <a:gridCol w="1235644"/>
                <a:gridCol w="1644833"/>
              </a:tblGrid>
              <a:tr h="320040"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القسم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الموظفون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أسماء </a:t>
                      </a:r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الموظفون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المواليد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التحصيل العلمي </a:t>
                      </a:r>
                      <a:endParaRPr lang="ar-IQ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تقويم </a:t>
                      </a:r>
                      <a:r>
                        <a:rPr lang="ar-IQ" dirty="0" smtClean="0"/>
                        <a:t>الأداء </a:t>
                      </a:r>
                      <a:r>
                        <a:rPr lang="ar-IQ" dirty="0" smtClean="0"/>
                        <a:t>للأخر سنتين </a:t>
                      </a:r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2011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2012   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التاريخ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علي احمد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1966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معهد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80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75</a:t>
                      </a:r>
                      <a:endParaRPr lang="ar-IQ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رنا علي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1998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دبلوم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70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86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ب- المرافق( الخدمات ) المقدمة من قبل القسم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نعني بالمرافق الخدمات التي </a:t>
            </a:r>
            <a:r>
              <a:rPr lang="ar-IQ" dirty="0" err="1" smtClean="0"/>
              <a:t>بالامكان</a:t>
            </a:r>
            <a:r>
              <a:rPr lang="ar-IQ" dirty="0" smtClean="0"/>
              <a:t> تقدمها القسم للمستفيدين منها والتي تسهم في تدعيم وتفعيل وتعزيز </a:t>
            </a:r>
            <a:r>
              <a:rPr lang="ar-IQ" dirty="0" err="1" smtClean="0"/>
              <a:t>انشطة</a:t>
            </a:r>
            <a:r>
              <a:rPr lang="ar-IQ" dirty="0" smtClean="0"/>
              <a:t> البحث والتعليم والتعلم منها على سبيل المثال لا الحصر </a:t>
            </a:r>
          </a:p>
          <a:p>
            <a:r>
              <a:rPr lang="ar-IQ" dirty="0" smtClean="0"/>
              <a:t> </a:t>
            </a:r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28594" y="3322320"/>
          <a:ext cx="7786744" cy="64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2392"/>
                <a:gridCol w="1112392"/>
                <a:gridCol w="1112392"/>
                <a:gridCol w="1112392"/>
                <a:gridCol w="1112392"/>
                <a:gridCol w="1112392"/>
                <a:gridCol w="1112392"/>
              </a:tblGrid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مكتبة 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مكتبة الكلية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محطة الانترنيت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الاستبيانات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السمنارات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حلقات مناقشة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مرافق خدمية أخرى 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جـ - بيانات عن </a:t>
            </a:r>
            <a:r>
              <a:rPr lang="ar-IQ" dirty="0" smtClean="0"/>
              <a:t>البني </a:t>
            </a:r>
            <a:r>
              <a:rPr lang="ar-IQ" dirty="0" smtClean="0"/>
              <a:t>التحتية للقسم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تتضمن هذه البيانات المعلومات </a:t>
            </a:r>
            <a:r>
              <a:rPr lang="ar-IQ" dirty="0" smtClean="0"/>
              <a:t>الآتية </a:t>
            </a:r>
            <a:r>
              <a:rPr lang="ar-IQ" dirty="0" smtClean="0"/>
              <a:t>/</a:t>
            </a:r>
          </a:p>
          <a:p>
            <a:r>
              <a:rPr lang="ar-IQ" dirty="0" smtClean="0"/>
              <a:t>أعداد </a:t>
            </a:r>
            <a:r>
              <a:rPr lang="ar-IQ" dirty="0" smtClean="0"/>
              <a:t>الغرف والقاعات ومساحاتها ومدى </a:t>
            </a:r>
            <a:r>
              <a:rPr lang="ar-IQ" dirty="0" err="1" smtClean="0"/>
              <a:t>ملائمتها</a:t>
            </a:r>
            <a:r>
              <a:rPr lang="ar-IQ" dirty="0" smtClean="0"/>
              <a:t> </a:t>
            </a:r>
            <a:r>
              <a:rPr lang="ar-IQ" dirty="0" smtClean="0"/>
              <a:t>للجو الدراسي 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944</Words>
  <Application>Microsoft Office PowerPoint</Application>
  <PresentationFormat>عرض على الشاشة (3:4)‏</PresentationFormat>
  <Paragraphs>253</Paragraphs>
  <Slides>27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سمة Office</vt:lpstr>
      <vt:lpstr>مقدمة </vt:lpstr>
      <vt:lpstr>خطوات كتابة التقرير الذاتي للقسم </vt:lpstr>
      <vt:lpstr>أولا-مقدمة عامة عن القسم </vt:lpstr>
      <vt:lpstr>ثانيا- أهداف القسم</vt:lpstr>
      <vt:lpstr>ثالثا- التنظيم الإداري للقسم </vt:lpstr>
      <vt:lpstr>رابعا- الأهداف التعليمية لبرنامج القسم </vt:lpstr>
      <vt:lpstr>خامسا- الموظفون والمرافق المقدمة   ( الخدمات ) المقدمة للقسم </vt:lpstr>
      <vt:lpstr>ب- المرافق( الخدمات ) المقدمة من قبل القسم </vt:lpstr>
      <vt:lpstr>جـ - بيانات عن البني التحتية للقسم </vt:lpstr>
      <vt:lpstr>سادسا- التعليم والتعلم والتقيم  </vt:lpstr>
      <vt:lpstr>البيانات الإحصائية تتضمن أولا</vt:lpstr>
      <vt:lpstr>البيانات الإحصائية تتضمن أولا</vt:lpstr>
      <vt:lpstr>مواصفات(الطلبة ) الطالبات </vt:lpstr>
      <vt:lpstr>عدد طلبات القبول في القسم مقابل العدد المقبول </vt:lpstr>
      <vt:lpstr>جدول(5) عدد الطلبات المقدمة للقسم والعدد الحقيقي للقبول للعام الدراسي 2014-2015 </vt:lpstr>
      <vt:lpstr>جدول(7) نسب النجاح للمراحل </vt:lpstr>
      <vt:lpstr>جدول(7) نسب نجاح المرحلة الأولى للعام الدراسي 2013-2014 </vt:lpstr>
      <vt:lpstr>سابعا- مخرجات التعليم </vt:lpstr>
      <vt:lpstr>مثال جدول(8) يوضح مخرجات التعليم للمرحلة الأولى في قسم الحاسبات للعام الدراسي 2013-2014</vt:lpstr>
      <vt:lpstr>جدول(9) عدد الساعات المعتمدة للحصول  على التخرج  </vt:lpstr>
      <vt:lpstr>ثامنا-1- تطوير ومراجعة المناهج جدول(10) يبين تطوير ومراجعة المناهج  </vt:lpstr>
      <vt:lpstr>جدول(11) يشير إلى اللجة المعنية في مراجعة وتطوير المناهج </vt:lpstr>
      <vt:lpstr>تاسعا- البحث العلمي </vt:lpstr>
      <vt:lpstr>عاشرا- إدارة الجودة والتحسين </vt:lpstr>
      <vt:lpstr>حادي عشر- تحليل سوات  </vt:lpstr>
      <vt:lpstr>جدول(13) يوضح نقاط القوة للقسم وضعفه واهم الفرص التي توفرت للقسم والتهديدات </vt:lpstr>
      <vt:lpstr>في الختام 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ألية كتابة التقرير الذاتي لاقسام كلية التربية للبنات</dc:title>
  <dc:creator>SPIDERHOUSE</dc:creator>
  <cp:lastModifiedBy>SPIDERHOUSE</cp:lastModifiedBy>
  <cp:revision>32</cp:revision>
  <dcterms:created xsi:type="dcterms:W3CDTF">2015-03-07T05:57:31Z</dcterms:created>
  <dcterms:modified xsi:type="dcterms:W3CDTF">2015-03-09T06:16:08Z</dcterms:modified>
</cp:coreProperties>
</file>